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8" r:id="rId8"/>
    <p:sldId id="264" r:id="rId9"/>
    <p:sldId id="267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>
        <p:scale>
          <a:sx n="77" d="100"/>
          <a:sy n="77" d="100"/>
        </p:scale>
        <p:origin x="-95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6406-734E-49AF-A63D-8A3C7309C5E6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E793-FA60-4EBB-BCA5-5E07348FD2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2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4E793-FA60-4EBB-BCA5-5E07348FD21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DC3C4D-0F90-4B2D-96BF-B2B5D199B97A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2946094" y="1734383"/>
            <a:ext cx="4788014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Психологическая готовность детей к обучению в школе</a:t>
            </a:r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 rot="169660">
            <a:off x="3296497" y="4883620"/>
            <a:ext cx="352839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Подготовила педагог – психолог  </a:t>
            </a:r>
          </a:p>
          <a:p>
            <a:r>
              <a:rPr lang="ru-RU" b="1" dirty="0">
                <a:solidFill>
                  <a:srgbClr val="FF0000"/>
                </a:solidFill>
              </a:rPr>
              <a:t>МБДОУ №172 «Радуга» </a:t>
            </a:r>
          </a:p>
          <a:p>
            <a:r>
              <a:rPr lang="ru-RU" b="1" dirty="0">
                <a:solidFill>
                  <a:srgbClr val="FF0000"/>
                </a:solidFill>
              </a:rPr>
              <a:t>Михеева М. Ф.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67544" y="55279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Интеллектуальная готовность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1979712" y="1412776"/>
            <a:ext cx="5791200" cy="50292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думать, анализировать, делать выводы. </a:t>
            </a:r>
          </a:p>
          <a:p>
            <a:pPr>
              <a:lnSpc>
                <a:spcPct val="80000"/>
              </a:lnSpc>
              <a:buClr>
                <a:srgbClr val="990000"/>
              </a:buClr>
              <a:buFont typeface="Wingdings" pitchFamily="2" charset="2"/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речи, словарный запас и способность рассказывать что-то на доступные темы, в том числе и элементарные сведения о себе.</a:t>
            </a:r>
          </a:p>
          <a:p>
            <a:pPr>
              <a:lnSpc>
                <a:spcPct val="80000"/>
              </a:lnSpc>
              <a:buClr>
                <a:srgbClr val="990000"/>
              </a:buClr>
              <a:buFont typeface="Wingdings" pitchFamily="2" charset="2"/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Способность к концентрации внимания, умение строить логические связи, развитие памяти, мелкая моторика.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интеллектуальной готовности</a:t>
            </a:r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2123728" y="1700808"/>
            <a:ext cx="64008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писать, читать, считать, решать элементарные задачки, это лишь навыки, которым можно научить.  Не подавляйте исследовательский интерес юного естествоиспытателя, тогда к моменту поступления в школу ему многое удастся постичь на собственном опыте. Учите ребенка самого искать ответы на свои бесконечные «почему»,  выстраивать причинно-следственные связи – одним словом, активно интересоваться окружающим миром.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18654"/>
            <a:ext cx="2699792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Мудрые советы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484784"/>
            <a:ext cx="5184576" cy="44644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Подготовим маленького к самостоятельной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жизни среди сверстников, попытаемся научить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 простым правилам детского общежития.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отнимай чужого, но и не всё своё отдавай.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Попросили – дай, пытаются отнять –старайся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защититься. Не дерись без обиды.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обижайся без дела.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 ни к кому не приставай.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Зовут играть – иди, не зовут – попросись, это не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стыдно.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дразни, не канючь, не выпрашивай ничего.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Никого два раза ни о чём не проси.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– за отметок не плачь, будь гордым. 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268760"/>
            <a:ext cx="605901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учителем за отметки не спорь, и на учителя за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отметки не обижайся. Делай уроки, а какие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будут отметки, такие и будут.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ябедничай за спиной у товарищей.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будь грязнулей, дети </a:t>
            </a:r>
            <a:r>
              <a:rPr lang="ru-RU" sz="2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грязнуль</a:t>
            </a: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любят, не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будь и чистюлей, дети не любят и чистюль.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Почаще говори: давай дружить, давай играть,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давай водиться, давай вместе домой пойдём.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не выставляйся! Ты не лучше всех, ты не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хуже всех, ты мой любимый. Иди в школу, и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пусть она тебе будет в радость, а я буду ждать и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думать о тебе. Дорогу переходи внимательно, не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торопись.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Помогите своему ребенку успешно начать новую   жизнь, жизнь </a:t>
            </a:r>
            <a:r>
              <a:rPr lang="ru-RU" u="sng" dirty="0" smtClean="0">
                <a:solidFill>
                  <a:srgbClr val="FF0000"/>
                </a:solidFill>
              </a:rPr>
              <a:t>взрослого человечка!</a:t>
            </a:r>
            <a:br>
              <a:rPr lang="ru-RU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Содержимое 3" descr="http://det-psiholog.ucoz.ru/mk_news_1280217233_mk_news_1249015328_skolas_soma_.jpg"/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924944"/>
            <a:ext cx="4297471" cy="3310807"/>
          </a:xfrm>
          <a:prstGeom prst="rect">
            <a:avLst/>
          </a:prstGeom>
          <a:noFill/>
          <a:ln w="66675" cmpd="sng">
            <a:solidFill>
              <a:srgbClr val="FF0000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Федеральный государственный образовательный стандарт начального общего образования</a:t>
            </a:r>
            <a:r>
              <a:rPr lang="ru-RU" sz="2400" b="1" i="1" dirty="0" smtClean="0">
                <a:latin typeface="+mn-lt"/>
              </a:rPr>
              <a:t/>
            </a:r>
            <a:br>
              <a:rPr lang="ru-RU" sz="2400" b="1" i="1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4038600" cy="50292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Любознательный, активно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заинтересованно познающий мир;</a:t>
            </a:r>
          </a:p>
          <a:p>
            <a:pPr>
              <a:lnSpc>
                <a:spcPct val="90000"/>
              </a:lnSpc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Владеющий основами умения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учиться, способный к организации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собственной деятельности;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Любящий свой народ,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свой край и свою Родину;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уважающий и принимающий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ценности семьи и общества;</a:t>
            </a:r>
            <a:endParaRPr lang="en-US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Выполняющий правила</a:t>
            </a:r>
            <a:endParaRPr lang="en-US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здорового</a:t>
            </a:r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безопасного для себя </a:t>
            </a: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окружающих образа жизни</a:t>
            </a:r>
          </a:p>
          <a:p>
            <a:pPr>
              <a:lnSpc>
                <a:spcPct val="80000"/>
              </a:lnSpc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038600" cy="2819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Готовый самостоятельно действовать и отвечать за свои поступки перед семьей и обществом; </a:t>
            </a:r>
          </a:p>
          <a:p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Доброжелательный, умеющий слушать и слышать собеседника, обосновывать  свою позицию, высказывать свое мнение; . </a:t>
            </a:r>
            <a:endParaRPr lang="en-US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67544" y="469106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/>
            </a:r>
            <a:br>
              <a:rPr lang="ru-RU" sz="2800" b="1" u="sng" dirty="0" smtClean="0">
                <a:solidFill>
                  <a:srgbClr val="FF0000"/>
                </a:solidFill>
              </a:rPr>
            </a:br>
            <a:r>
              <a:rPr lang="ru-RU" sz="2800" b="1" u="sng" dirty="0" smtClean="0">
                <a:solidFill>
                  <a:srgbClr val="FF0000"/>
                </a:solidFill>
              </a:rPr>
              <a:t>Психологическая готовность к школьному обучению</a:t>
            </a:r>
            <a:br>
              <a:rPr lang="ru-RU" sz="2800" b="1" u="sng" dirty="0" smtClean="0">
                <a:solidFill>
                  <a:srgbClr val="FF0000"/>
                </a:solidFill>
              </a:rPr>
            </a:b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1547664" y="1988840"/>
            <a:ext cx="6419056" cy="3096344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необходимый и достаточный уровень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психического развития ребенка для освоения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школьной учебной программы в условиях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 в группе сверстников.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Этот уровень позволяет прогнозировать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успешность или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успешности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первоклассника. </a:t>
            </a:r>
          </a:p>
          <a:p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Составляющие психологической готовности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600200"/>
            <a:ext cx="4572000" cy="4525963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Личностно-социальная готовность</a:t>
            </a:r>
          </a:p>
          <a:p>
            <a:pPr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готовность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Интеллектуальная готовность</a:t>
            </a:r>
          </a:p>
          <a:p>
            <a:pPr>
              <a:defRPr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rgbClr val="FF0000"/>
                </a:solidFill>
              </a:rPr>
              <a:t/>
            </a:r>
            <a:br>
              <a:rPr lang="ru-RU" sz="3200" b="1" smtClean="0">
                <a:solidFill>
                  <a:srgbClr val="FF0000"/>
                </a:solidFill>
              </a:rPr>
            </a:br>
            <a:r>
              <a:rPr lang="ru-RU" sz="3200" b="1" smtClean="0">
                <a:solidFill>
                  <a:srgbClr val="FF0000"/>
                </a:solidFill>
              </a:rPr>
              <a:t/>
            </a:r>
            <a:br>
              <a:rPr lang="ru-RU" sz="3200" b="1" smtClean="0">
                <a:solidFill>
                  <a:srgbClr val="FF0000"/>
                </a:solidFill>
              </a:rPr>
            </a:br>
            <a:r>
              <a:rPr lang="ru-RU" sz="3200" b="1" smtClean="0">
                <a:solidFill>
                  <a:srgbClr val="FF0000"/>
                </a:solidFill>
              </a:rPr>
              <a:t>Личностно-социальная готовность</a:t>
            </a:r>
            <a:r>
              <a:rPr lang="ru-RU" b="1" smtClean="0">
                <a:solidFill>
                  <a:srgbClr val="000066"/>
                </a:solidFill>
              </a:rPr>
              <a:t/>
            </a:r>
            <a:br>
              <a:rPr lang="ru-RU" b="1" smtClean="0">
                <a:solidFill>
                  <a:srgbClr val="000066"/>
                </a:solidFill>
              </a:rPr>
            </a:br>
            <a:endParaRPr lang="ru-RU" smtClean="0"/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2133600" y="1295400"/>
            <a:ext cx="5334000" cy="48307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Умеет ли ребенок общаться с 	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детьми.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Проявляет ли инициативу в 	общении или ждет, когда его 	позовут другие ребята.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Чувствует ли принятые в обществе нормы общения.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 ли учитывать интересы </a:t>
            </a:r>
          </a:p>
          <a:p>
            <a:pPr>
              <a:buClr>
                <a:srgbClr val="FF0000"/>
              </a:buCl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других детей или коллективные интересы, умеет ли отстаивать свое мнение.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Чувствует ли разницу в общении с детьми, учителями и другими взрослыми, родителями. </a:t>
            </a:r>
          </a:p>
          <a:p>
            <a:endParaRPr lang="ru-RU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Эмоционально - волевая готовность  к  школе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2292" name="Содержимое 2"/>
          <p:cNvSpPr>
            <a:spLocks noGrp="1"/>
          </p:cNvSpPr>
          <p:nvPr>
            <p:ph idx="1"/>
          </p:nvPr>
        </p:nvSpPr>
        <p:spPr>
          <a:xfrm>
            <a:off x="2051720" y="1628800"/>
            <a:ext cx="5328592" cy="396044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Способность делать не только то, что хочу, но и то, что надо, не бояться трудностей, разрешать их самостоятельно.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Адекватная самооценка и положительный образ 	себя.</a:t>
            </a:r>
          </a:p>
          <a:p>
            <a:pPr>
              <a:buClr>
                <a:srgbClr val="990000"/>
              </a:buClr>
              <a:buFontTx/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сосредоточиться, управление эмоциями.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8229600" cy="457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 – волевой готовности</a:t>
            </a: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1619672" y="1268760"/>
            <a:ext cx="6400800" cy="5364163"/>
          </a:xfrm>
        </p:spPr>
        <p:txBody>
          <a:bodyPr/>
          <a:lstStyle/>
          <a:p>
            <a:pPr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Формированию этих качеств поможет игра!!!</a:t>
            </a:r>
          </a:p>
          <a:p>
            <a:pPr>
              <a:lnSpc>
                <a:spcPct val="70000"/>
              </a:lnSpc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учат спокойно дожидаться своей очереди, своего хода, с достоинством проигрывать, выстраивать свою стратегию и при этом учитывать постоянно меняющиеся обстоятельства и т.д.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Также необходимо приучать ребенка к смене деятельности, режиму дня.</a:t>
            </a:r>
          </a:p>
          <a:p>
            <a:pPr>
              <a:lnSpc>
                <a:spcPct val="70000"/>
              </a:lnSpc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Важно проявлять веру в ребенка, искренне поощрять, помогать  и  поддерживать. Потихоньку ребенок разовьет в себе способность к волевому усилию, но не сразу. Помогите ему!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Мотивационная готовность</a:t>
            </a: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10244" name="Содержимое 2"/>
          <p:cNvSpPr>
            <a:spLocks noGrp="1"/>
          </p:cNvSpPr>
          <p:nvPr>
            <p:ph sz="half" idx="1"/>
          </p:nvPr>
        </p:nvSpPr>
        <p:spPr>
          <a:xfrm>
            <a:off x="1691680" y="1916832"/>
            <a:ext cx="6553200" cy="2692896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Познавательный интерес, желание узнавать что то новое.</a:t>
            </a:r>
          </a:p>
          <a:p>
            <a:pPr lvl="1">
              <a:buClr>
                <a:srgbClr val="990000"/>
              </a:buClr>
              <a:buFontTx/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положительного отношения к школе, учителю, учебной деятельности, к самому себе</a:t>
            </a:r>
          </a:p>
          <a:p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мотивационной готовности</a:t>
            </a: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1187624" y="2060848"/>
            <a:ext cx="7467600" cy="2764904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Рассказывать о своих школьных годах, вспоминая смешные и поучительные случаи, читать вместе с ребенком книги о школе, рассказывать о школьных порядках, устроить малышу экскурсию по будущей школе, показав ему, где он будет учиться. Полезны занятия, которые развивают фантазию и воображение:  рисование, лепка, конструирование, а также самостоятельность  и упорство: занятия в кружках и секциях.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628</Words>
  <Application>Microsoft Office PowerPoint</Application>
  <PresentationFormat>Экран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Психологическая готовность детей к обучению в школе</vt:lpstr>
      <vt:lpstr> Федеральный государственный образовательный стандарт начального общего образования </vt:lpstr>
      <vt:lpstr> Психологическая готовность к школьному обучению </vt:lpstr>
      <vt:lpstr>Составляющие психологической готовности</vt:lpstr>
      <vt:lpstr>  Личностно-социальная готовность </vt:lpstr>
      <vt:lpstr> Эмоционально - волевая готовность  к  школе</vt:lpstr>
      <vt:lpstr>Развитие эмоционально – волевой готовности</vt:lpstr>
      <vt:lpstr>Мотивационная готовность</vt:lpstr>
      <vt:lpstr> Развитие мотивационной готовности</vt:lpstr>
      <vt:lpstr> Интеллектуальная готовность </vt:lpstr>
      <vt:lpstr> Развитие интеллектуальной готовности</vt:lpstr>
      <vt:lpstr>Мудрые советы</vt:lpstr>
      <vt:lpstr>Презентация PowerPoint</vt:lpstr>
      <vt:lpstr> Помогите своему ребенку успешно начать новую   жизнь, жизнь взрослого человечка!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детей к обучению в школе</dc:title>
  <dc:creator>Logo</dc:creator>
  <cp:lastModifiedBy>ADMIN</cp:lastModifiedBy>
  <cp:revision>14</cp:revision>
  <dcterms:modified xsi:type="dcterms:W3CDTF">2015-02-25T05:09:33Z</dcterms:modified>
</cp:coreProperties>
</file>